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8" r:id="rId2"/>
    <p:sldId id="341" r:id="rId3"/>
    <p:sldId id="349" r:id="rId4"/>
    <p:sldId id="354" r:id="rId5"/>
    <p:sldId id="356" r:id="rId6"/>
    <p:sldId id="357" r:id="rId7"/>
    <p:sldId id="355" r:id="rId8"/>
    <p:sldId id="358" r:id="rId9"/>
    <p:sldId id="359" r:id="rId10"/>
    <p:sldId id="360" r:id="rId11"/>
    <p:sldId id="327" r:id="rId12"/>
    <p:sldId id="285" r:id="rId13"/>
    <p:sldId id="286" r:id="rId14"/>
    <p:sldId id="312" r:id="rId15"/>
    <p:sldId id="314" r:id="rId16"/>
    <p:sldId id="361" r:id="rId17"/>
    <p:sldId id="350" r:id="rId18"/>
    <p:sldId id="321" r:id="rId19"/>
    <p:sldId id="324" r:id="rId20"/>
    <p:sldId id="326" r:id="rId21"/>
    <p:sldId id="346" r:id="rId22"/>
    <p:sldId id="334" r:id="rId23"/>
    <p:sldId id="335" r:id="rId24"/>
    <p:sldId id="339" r:id="rId25"/>
    <p:sldId id="362" r:id="rId26"/>
    <p:sldId id="351" r:id="rId27"/>
    <p:sldId id="330" r:id="rId28"/>
    <p:sldId id="331" r:id="rId29"/>
    <p:sldId id="332" r:id="rId30"/>
    <p:sldId id="340" r:id="rId31"/>
    <p:sldId id="343" r:id="rId32"/>
    <p:sldId id="344" r:id="rId33"/>
    <p:sldId id="352" r:id="rId34"/>
    <p:sldId id="353" r:id="rId35"/>
    <p:sldId id="347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75854-59D6-425A-A4A2-F25E5EA9DDD1}" type="datetimeFigureOut">
              <a:rPr lang="es-ES" smtClean="0"/>
              <a:pPr/>
              <a:t>18/02/2021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91AC-371F-4457-B0DC-64FD26A32E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187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B3B0-B787-49C9-84A6-47E809EDA624}" type="datetimeFigureOut">
              <a:rPr lang="es-ES" smtClean="0"/>
              <a:pPr/>
              <a:t>18/02/2021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E9A8-B18F-4794-A961-D16802AB9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952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251520" y="1916832"/>
            <a:ext cx="8640960" cy="17281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 userDrawn="1"/>
        </p:nvSpPr>
        <p:spPr>
          <a:xfrm>
            <a:off x="2143108" y="6021288"/>
            <a:ext cx="5357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2021ko </a:t>
            </a:r>
            <a:r>
              <a:rPr lang="es-ES" sz="1500" baseline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Urtarrilak</a:t>
            </a:r>
            <a:r>
              <a:rPr lang="es-ES" sz="15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28</a:t>
            </a:r>
            <a:endParaRPr lang="es-ES" sz="1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8 Imagen" descr="GaresEnergi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14678" y="242723"/>
            <a:ext cx="2428892" cy="16146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72264" y="6135709"/>
            <a:ext cx="2133600" cy="365125"/>
          </a:xfrm>
        </p:spPr>
        <p:txBody>
          <a:bodyPr/>
          <a:lstStyle>
            <a:lvl1pPr>
              <a:defRPr sz="1600"/>
            </a:lvl1pPr>
          </a:lstStyle>
          <a:p>
            <a:fld id="{1013915C-E1FD-4984-850B-4967345219FA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8 Imagen" descr="GaresEnergia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5572140"/>
            <a:ext cx="1504490" cy="10001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A0CD-DD74-4C2A-80F6-A40CF31134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aresenergia@gmail.com" TargetMode="External"/><Relationship Id="rId2" Type="http://schemas.openxmlformats.org/officeDocument/2006/relationships/hyperlink" Target="mailto:garesenergia@gmail.coo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mailto:alcaldia@puentelareina-gares.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500198"/>
          </a:xfrm>
        </p:spPr>
        <p:txBody>
          <a:bodyPr>
            <a:normAutofit/>
          </a:bodyPr>
          <a:lstStyle/>
          <a:p>
            <a:endParaRPr lang="es-E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000" b="1" dirty="0" err="1" smtClean="0"/>
              <a:t>Oihan</a:t>
            </a:r>
            <a:r>
              <a:rPr lang="es-ES" sz="2000" b="1" dirty="0" smtClean="0"/>
              <a:t> Mendo </a:t>
            </a:r>
            <a:r>
              <a:rPr lang="es-ES" sz="2000" b="1" dirty="0" err="1" smtClean="0"/>
              <a:t>Goñi</a:t>
            </a:r>
            <a:endParaRPr lang="es-ES" sz="2000" b="1" dirty="0" smtClean="0"/>
          </a:p>
          <a:p>
            <a:r>
              <a:rPr lang="es-ES" sz="2000" b="1" dirty="0" err="1" smtClean="0"/>
              <a:t>Txetxu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Ezkurra</a:t>
            </a:r>
            <a:r>
              <a:rPr lang="es-ES" sz="2000" b="1" dirty="0" smtClean="0"/>
              <a:t> Loyola</a:t>
            </a:r>
          </a:p>
          <a:p>
            <a:endParaRPr lang="es-ES" sz="2000" b="1" dirty="0"/>
          </a:p>
        </p:txBody>
      </p:sp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251520" y="1916832"/>
            <a:ext cx="8640960" cy="1728192"/>
          </a:xfrm>
        </p:spPr>
        <p:txBody>
          <a:bodyPr>
            <a:normAutofit/>
          </a:bodyPr>
          <a:lstStyle/>
          <a:p>
            <a:r>
              <a:rPr lang="es-ES" sz="3500" b="1" dirty="0" smtClean="0"/>
              <a:t>ENERGIA-KOMUNITATEA ITSASONDON?</a:t>
            </a:r>
            <a:endParaRPr lang="es-E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65103"/>
          </a:xfrm>
        </p:spPr>
        <p:txBody>
          <a:bodyPr>
            <a:normAutofit/>
          </a:bodyPr>
          <a:lstStyle/>
          <a:p>
            <a:r>
              <a:rPr lang="es-ES" dirty="0" smtClean="0"/>
              <a:t>2014ko </a:t>
            </a:r>
            <a:r>
              <a:rPr lang="es-ES" dirty="0" err="1" smtClean="0"/>
              <a:t>ikerketa</a:t>
            </a:r>
            <a:r>
              <a:rPr lang="es-ES" dirty="0" smtClean="0"/>
              <a:t> </a:t>
            </a:r>
            <a:r>
              <a:rPr lang="es-ES" dirty="0" err="1" smtClean="0"/>
              <a:t>sozioekonomikoa</a:t>
            </a:r>
            <a:endParaRPr lang="es-ES" dirty="0" smtClean="0"/>
          </a:p>
          <a:p>
            <a:r>
              <a:rPr lang="es-ES" dirty="0" err="1" smtClean="0"/>
              <a:t>Tokiko</a:t>
            </a:r>
            <a:r>
              <a:rPr lang="es-ES" dirty="0" smtClean="0"/>
              <a:t> </a:t>
            </a:r>
            <a:r>
              <a:rPr lang="es-ES" dirty="0" err="1" smtClean="0"/>
              <a:t>garapena</a:t>
            </a:r>
            <a:r>
              <a:rPr lang="es-ES" dirty="0" smtClean="0"/>
              <a:t> “</a:t>
            </a:r>
            <a:r>
              <a:rPr lang="es-ES" dirty="0" err="1" smtClean="0"/>
              <a:t>Gure</a:t>
            </a:r>
            <a:r>
              <a:rPr lang="es-ES" dirty="0" smtClean="0"/>
              <a:t> </a:t>
            </a:r>
            <a:r>
              <a:rPr lang="es-ES" dirty="0" err="1" smtClean="0"/>
              <a:t>kabuz</a:t>
            </a:r>
            <a:r>
              <a:rPr lang="es-ES" dirty="0" smtClean="0"/>
              <a:t> ala </a:t>
            </a:r>
            <a:r>
              <a:rPr lang="es-ES" dirty="0" err="1" smtClean="0"/>
              <a:t>hil</a:t>
            </a:r>
            <a:r>
              <a:rPr lang="es-ES" dirty="0" smtClean="0"/>
              <a:t>”</a:t>
            </a:r>
          </a:p>
          <a:p>
            <a:r>
              <a:rPr lang="es-ES" dirty="0" err="1" smtClean="0"/>
              <a:t>Prozesu</a:t>
            </a:r>
            <a:r>
              <a:rPr lang="es-ES" dirty="0" smtClean="0"/>
              <a:t> </a:t>
            </a:r>
            <a:r>
              <a:rPr lang="es-ES" dirty="0" err="1" smtClean="0"/>
              <a:t>herritarra</a:t>
            </a:r>
            <a:r>
              <a:rPr lang="es-ES" dirty="0" smtClean="0"/>
              <a:t> eta </a:t>
            </a:r>
            <a:r>
              <a:rPr lang="es-ES" dirty="0" err="1" smtClean="0"/>
              <a:t>herrikoia</a:t>
            </a:r>
            <a:r>
              <a:rPr lang="es-ES" dirty="0" smtClean="0"/>
              <a:t>, </a:t>
            </a:r>
            <a:r>
              <a:rPr lang="es-ES" dirty="0" err="1" smtClean="0"/>
              <a:t>etorkizuneko</a:t>
            </a:r>
            <a:r>
              <a:rPr lang="es-ES" dirty="0" smtClean="0"/>
              <a:t> </a:t>
            </a:r>
            <a:r>
              <a:rPr lang="es-ES" dirty="0" err="1" smtClean="0"/>
              <a:t>bermea</a:t>
            </a:r>
            <a:endParaRPr lang="es-ES" dirty="0"/>
          </a:p>
          <a:p>
            <a:r>
              <a:rPr lang="es-ES" dirty="0" err="1" smtClean="0"/>
              <a:t>Helburu</a:t>
            </a:r>
            <a:r>
              <a:rPr lang="es-ES" dirty="0" smtClean="0"/>
              <a:t> </a:t>
            </a:r>
            <a:r>
              <a:rPr lang="es-ES" dirty="0" err="1" smtClean="0"/>
              <a:t>zehatzak</a:t>
            </a:r>
            <a:r>
              <a:rPr lang="es-ES" dirty="0" smtClean="0"/>
              <a:t> </a:t>
            </a:r>
            <a:r>
              <a:rPr lang="es-ES" dirty="0" err="1" smtClean="0"/>
              <a:t>epe</a:t>
            </a:r>
            <a:r>
              <a:rPr lang="es-ES" dirty="0" smtClean="0"/>
              <a:t> </a:t>
            </a:r>
            <a:r>
              <a:rPr lang="es-ES" dirty="0" err="1" smtClean="0"/>
              <a:t>bakoitzean</a:t>
            </a:r>
            <a:r>
              <a:rPr lang="es-ES" dirty="0" smtClean="0"/>
              <a:t> eta </a:t>
            </a:r>
            <a:r>
              <a:rPr lang="es-ES" dirty="0" err="1" smtClean="0"/>
              <a:t>helburu</a:t>
            </a:r>
            <a:r>
              <a:rPr lang="es-ES" dirty="0" smtClean="0"/>
              <a:t> </a:t>
            </a:r>
            <a:r>
              <a:rPr lang="es-ES" dirty="0" err="1" smtClean="0"/>
              <a:t>utopikoa</a:t>
            </a:r>
            <a:endParaRPr lang="es-ES" dirty="0" smtClean="0"/>
          </a:p>
          <a:p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proiektu</a:t>
            </a:r>
            <a:r>
              <a:rPr lang="es-ES" dirty="0" smtClean="0"/>
              <a:t> </a:t>
            </a:r>
            <a:r>
              <a:rPr lang="es-ES" dirty="0" err="1" smtClean="0"/>
              <a:t>motibatzailea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0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5ACF261-354F-406E-9168-0606115D1F2D}"/>
              </a:ext>
            </a:extLst>
          </p:cNvPr>
          <p:cNvSpPr txBox="1">
            <a:spLocks noChangeArrowheads="1"/>
          </p:cNvSpPr>
          <p:nvPr/>
        </p:nvSpPr>
        <p:spPr>
          <a:xfrm>
            <a:off x="468217" y="404664"/>
            <a:ext cx="8136231" cy="1534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>
                <a:latin typeface="Ger4ronL Cond" pitchFamily="2" charset="0"/>
              </a:rPr>
              <a:t>ELECTRA-REGADIO, AUTOABASTECIMIENTO MUNICIPAL, DESARROLLO LOCAL Y ENERGIA SOSTENIBLE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88B6D5C-10E7-4C77-B22A-D36D9ECFA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643050"/>
            <a:ext cx="6689653" cy="44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22978DSC_0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68" r="4659"/>
          <a:stretch>
            <a:fillRect/>
          </a:stretch>
        </p:blipFill>
        <p:spPr>
          <a:xfrm>
            <a:off x="142844" y="71414"/>
            <a:ext cx="8786874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Descargas\Telegram Desktop\photo_2020-02-24_18-02-47.jpg"/>
          <p:cNvPicPr>
            <a:picLocks noChangeAspect="1" noChangeArrowheads="1"/>
          </p:cNvPicPr>
          <p:nvPr/>
        </p:nvPicPr>
        <p:blipFill>
          <a:blip r:embed="rId2"/>
          <a:srcRect r="7424"/>
          <a:stretch>
            <a:fillRect/>
          </a:stretch>
        </p:blipFill>
        <p:spPr bwMode="auto">
          <a:xfrm>
            <a:off x="142845" y="71414"/>
            <a:ext cx="8858311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stherisc\07-TRB03_KISARE\7-KTR19018_TramitacionFrontonGares\KTR19018-35_Fotos\photo_2019-11-29_16-57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7" y="142852"/>
            <a:ext cx="8736841" cy="655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stherisc\07-TRB03_KISARE\7-KTR19018_TramitacionFrontonGares\KTR19018-35_Fotos\photo_2020-02-27_11-27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plangintzatik</a:t>
            </a:r>
            <a:r>
              <a:rPr lang="es-ES" dirty="0" smtClean="0"/>
              <a:t> </a:t>
            </a:r>
            <a:r>
              <a:rPr lang="es-ES" dirty="0" err="1" smtClean="0"/>
              <a:t>herri</a:t>
            </a:r>
            <a:r>
              <a:rPr lang="es-ES" dirty="0" smtClean="0"/>
              <a:t> </a:t>
            </a:r>
            <a:r>
              <a:rPr lang="es-ES" dirty="0" err="1" smtClean="0"/>
              <a:t>plangintzara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006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AURKIBIDEA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Kokapen</a:t>
            </a:r>
            <a:r>
              <a:rPr lang="es-ES" dirty="0" smtClean="0"/>
              <a:t> </a:t>
            </a:r>
            <a:r>
              <a:rPr lang="es-ES" dirty="0" err="1" smtClean="0"/>
              <a:t>Ideologikoa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GaresEnergia</a:t>
            </a:r>
            <a:r>
              <a:rPr lang="es-ES" b="1" dirty="0" smtClean="0"/>
              <a:t> </a:t>
            </a:r>
            <a:r>
              <a:rPr lang="es-ES" b="1" dirty="0" err="1" smtClean="0"/>
              <a:t>talde</a:t>
            </a:r>
            <a:r>
              <a:rPr lang="es-ES" b="1" dirty="0" smtClean="0"/>
              <a:t> </a:t>
            </a:r>
            <a:r>
              <a:rPr lang="es-ES" b="1" dirty="0" err="1" smtClean="0"/>
              <a:t>eragilea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Komunitate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energetikoaren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sorrera</a:t>
            </a:r>
            <a:endParaRPr lang="es-E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Erronkak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541D8B7-1B5F-4C08-A8EE-582F1ED7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97" y="404664"/>
            <a:ext cx="7319111" cy="53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86FC81A-E459-4FE6-B896-BD1A9C30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78356"/>
            <a:ext cx="6725170" cy="51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242" y="71422"/>
            <a:ext cx="8229600" cy="1143000"/>
          </a:xfrm>
        </p:spPr>
        <p:txBody>
          <a:bodyPr/>
          <a:lstStyle/>
          <a:p>
            <a:r>
              <a:rPr lang="es-ES" dirty="0" smtClean="0"/>
              <a:t>Puente la Reina-Gares (</a:t>
            </a:r>
            <a:r>
              <a:rPr lang="es-ES" dirty="0" err="1" smtClean="0"/>
              <a:t>Nafarroa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46" y="1162066"/>
            <a:ext cx="58864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5629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Marcador de contenido" descr="brug2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0166" y="2571760"/>
            <a:ext cx="5314950" cy="2286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0-06-19 at 08.09.1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285728"/>
            <a:ext cx="4429155" cy="6264441"/>
          </a:xfrm>
        </p:spPr>
      </p:pic>
      <p:pic>
        <p:nvPicPr>
          <p:cNvPr id="3" name="3 Marcador de contenido" descr="WhatsApp Image 2020-06-19 at 08.09.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28"/>
            <a:ext cx="4429155" cy="62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ri_4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696" b="2133"/>
          <a:stretch>
            <a:fillRect/>
          </a:stretch>
        </p:blipFill>
        <p:spPr>
          <a:xfrm>
            <a:off x="99154" y="160333"/>
            <a:ext cx="8973440" cy="6554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19" y="142852"/>
            <a:ext cx="8763061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4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8" descr="348a9ef7-4f7e-4fb2-8c10-ebdb278b385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5" name="6 Imagen" descr="WhatsApp Image 2020-09-19 at 13.37.5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46"/>
            <a:ext cx="8358246" cy="62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859535" cy="53120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9552" y="620688"/>
            <a:ext cx="4032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sz="3200" dirty="0" err="1" smtClean="0"/>
              <a:t>Inkesta</a:t>
            </a:r>
            <a:r>
              <a:rPr lang="es-ES" sz="3200" dirty="0" smtClean="0"/>
              <a:t> </a:t>
            </a:r>
            <a:r>
              <a:rPr lang="es-ES" sz="3200" dirty="0" err="1" smtClean="0"/>
              <a:t>energetikoa</a:t>
            </a:r>
            <a:endParaRPr lang="es-ES" sz="3200" dirty="0" smtClean="0"/>
          </a:p>
          <a:p>
            <a:pPr marL="285750" indent="-285750">
              <a:buFontTx/>
              <a:buChar char="-"/>
            </a:pPr>
            <a:endParaRPr lang="es-ES" sz="3200" dirty="0"/>
          </a:p>
          <a:p>
            <a:pPr marL="285750" indent="-285750">
              <a:buFontTx/>
              <a:buChar char="-"/>
            </a:pPr>
            <a:r>
              <a:rPr lang="es-ES" sz="3200" dirty="0" err="1" smtClean="0"/>
              <a:t>Kontsumoaren</a:t>
            </a:r>
            <a:r>
              <a:rPr lang="es-ES" sz="3200" dirty="0" smtClean="0"/>
              <a:t> </a:t>
            </a:r>
            <a:r>
              <a:rPr lang="es-ES" sz="3200" dirty="0" err="1" smtClean="0"/>
              <a:t>inguruko</a:t>
            </a:r>
            <a:r>
              <a:rPr lang="es-ES" sz="3200" dirty="0" smtClean="0"/>
              <a:t> </a:t>
            </a:r>
            <a:r>
              <a:rPr lang="es-ES" sz="3200" dirty="0" err="1" smtClean="0"/>
              <a:t>gomendioak</a:t>
            </a:r>
            <a:endParaRPr lang="es-ES" sz="3200" dirty="0" smtClean="0"/>
          </a:p>
          <a:p>
            <a:pPr marL="285750" indent="-285750">
              <a:buFontTx/>
              <a:buChar char="-"/>
            </a:pPr>
            <a:endParaRPr lang="es-ES" sz="3200" dirty="0"/>
          </a:p>
          <a:p>
            <a:pPr marL="285750" indent="-285750">
              <a:buFontTx/>
              <a:buChar char="-"/>
            </a:pPr>
            <a:r>
              <a:rPr lang="es-ES" sz="3200" dirty="0" err="1" smtClean="0"/>
              <a:t>Aholkularitza</a:t>
            </a:r>
            <a:r>
              <a:rPr lang="es-ES" sz="3200" dirty="0" smtClean="0"/>
              <a:t> </a:t>
            </a:r>
            <a:r>
              <a:rPr lang="es-ES" sz="3200" dirty="0" err="1" smtClean="0"/>
              <a:t>puntua</a:t>
            </a:r>
            <a:r>
              <a:rPr lang="es-ES" sz="3200" dirty="0" smtClean="0"/>
              <a:t>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384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AURKIBIDEA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GaresEnergia</a:t>
            </a:r>
            <a:r>
              <a:rPr lang="es-ES" dirty="0" smtClean="0"/>
              <a:t> </a:t>
            </a:r>
            <a:r>
              <a:rPr lang="es-ES" dirty="0" err="1" smtClean="0"/>
              <a:t>talde</a:t>
            </a:r>
            <a:r>
              <a:rPr lang="es-ES" dirty="0" smtClean="0"/>
              <a:t> </a:t>
            </a:r>
            <a:r>
              <a:rPr lang="es-ES" dirty="0" err="1" smtClean="0"/>
              <a:t>eragilea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>
                <a:sym typeface="Wingdings" pitchFamily="2" charset="2"/>
              </a:rPr>
              <a:t>Komunitate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energetikoaren</a:t>
            </a:r>
            <a:r>
              <a:rPr lang="es-ES" b="1" dirty="0" smtClean="0">
                <a:sym typeface="Wingdings" pitchFamily="2" charset="2"/>
              </a:rPr>
              <a:t> </a:t>
            </a:r>
            <a:r>
              <a:rPr lang="es-ES" b="1" dirty="0" err="1" smtClean="0">
                <a:sym typeface="Wingdings" pitchFamily="2" charset="2"/>
              </a:rPr>
              <a:t>sorrera</a:t>
            </a:r>
            <a:endParaRPr lang="es-ES" b="1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Erronkak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Tercera </a:t>
            </a:r>
            <a:r>
              <a:rPr lang="es-ES" dirty="0"/>
              <a:t>fase </a:t>
            </a:r>
            <a:r>
              <a:rPr lang="es-ES" dirty="0" smtClean="0">
                <a:sym typeface="Wingdings" pitchFamily="2" charset="2"/>
              </a:rPr>
              <a:t> creación 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800" b="1" dirty="0"/>
              <a:t>TRANSICIÓN ENERGÉTICA DESDE LA CIUDADANÍA</a:t>
            </a:r>
          </a:p>
          <a:p>
            <a:r>
              <a:rPr lang="es-ES" dirty="0"/>
              <a:t> Formación de la </a:t>
            </a:r>
            <a:r>
              <a:rPr lang="es-ES" dirty="0" smtClean="0"/>
              <a:t>CE </a:t>
            </a:r>
            <a:r>
              <a:rPr lang="es-ES" i="1" dirty="0" err="1"/>
              <a:t>bottom</a:t>
            </a:r>
            <a:r>
              <a:rPr lang="es-ES" i="1" dirty="0"/>
              <a:t>-u</a:t>
            </a:r>
            <a:r>
              <a:rPr lang="es-ES" dirty="0"/>
              <a:t>p. Desde la ciudadanía hacia arriba.</a:t>
            </a:r>
          </a:p>
          <a:p>
            <a:r>
              <a:rPr lang="es-ES" dirty="0"/>
              <a:t>Los agentes públicos deberán ofrecer: </a:t>
            </a:r>
          </a:p>
          <a:p>
            <a:pPr lvl="1"/>
            <a:r>
              <a:rPr lang="es-ES" dirty="0"/>
              <a:t>canales adecuados y efectivos</a:t>
            </a:r>
          </a:p>
          <a:p>
            <a:pPr lvl="1"/>
            <a:r>
              <a:rPr lang="es-ES" dirty="0"/>
              <a:t>Visibilizar la importancia de la contribución ciudadana.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Tercera </a:t>
            </a:r>
            <a:r>
              <a:rPr lang="es-ES" dirty="0"/>
              <a:t>fase </a:t>
            </a:r>
            <a:r>
              <a:rPr lang="es-ES" dirty="0" smtClean="0">
                <a:sym typeface="Wingdings" pitchFamily="2" charset="2"/>
              </a:rPr>
              <a:t> creación 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Ayuntamiento de Puente la Reina-Gares adquiere un rol facilitador:</a:t>
            </a:r>
          </a:p>
          <a:p>
            <a:pPr lvl="1"/>
            <a:r>
              <a:rPr lang="es-ES" dirty="0" smtClean="0"/>
              <a:t>1, 2 y 3ª </a:t>
            </a:r>
            <a:r>
              <a:rPr lang="es-ES" dirty="0"/>
              <a:t>fases de empoderamiento de la ciudadanía.</a:t>
            </a:r>
          </a:p>
          <a:p>
            <a:pPr lvl="1"/>
            <a:r>
              <a:rPr lang="es-ES" dirty="0"/>
              <a:t>Orden municipal de participación ciudadana.</a:t>
            </a:r>
          </a:p>
          <a:p>
            <a:pPr lvl="1"/>
            <a:r>
              <a:rPr lang="es-ES" dirty="0"/>
              <a:t>Cesión de </a:t>
            </a:r>
            <a:r>
              <a:rPr lang="es-ES" dirty="0" smtClean="0"/>
              <a:t>cubiertas (espacios públicos)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9E18E0-CB3A-4321-8BA4-98282ADE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 multidisciplinar para la </a:t>
            </a:r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12B76684-1A1C-4CFF-9E44-44D93F8E6BF9}"/>
              </a:ext>
            </a:extLst>
          </p:cNvPr>
          <p:cNvSpPr txBox="1">
            <a:spLocks/>
          </p:cNvSpPr>
          <p:nvPr/>
        </p:nvSpPr>
        <p:spPr>
          <a:xfrm>
            <a:off x="446856" y="100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conformación </a:t>
            </a:r>
            <a:r>
              <a:rPr lang="es-ES" dirty="0"/>
              <a:t>de una </a:t>
            </a:r>
            <a:r>
              <a:rPr lang="es-ES" dirty="0" smtClean="0"/>
              <a:t>CE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778" y="3852769"/>
            <a:ext cx="5367502" cy="11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logo ARTELAN.jpg"/>
          <p:cNvPicPr>
            <a:picLocks noChangeAspect="1"/>
          </p:cNvPicPr>
          <p:nvPr/>
        </p:nvPicPr>
        <p:blipFill>
          <a:blip r:embed="rId3"/>
          <a:srcRect t="8925" b="24627"/>
          <a:stretch>
            <a:fillRect/>
          </a:stretch>
        </p:blipFill>
        <p:spPr>
          <a:xfrm>
            <a:off x="3594523" y="2643182"/>
            <a:ext cx="1803182" cy="119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AURKIBIDEA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Kokapen</a:t>
            </a:r>
            <a:r>
              <a:rPr lang="es-ES" b="1" dirty="0" smtClean="0"/>
              <a:t> </a:t>
            </a:r>
            <a:r>
              <a:rPr lang="es-ES" b="1" dirty="0" err="1" smtClean="0"/>
              <a:t>ideologikoa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GaresEnergia</a:t>
            </a:r>
            <a:r>
              <a:rPr lang="es-ES" dirty="0" smtClean="0"/>
              <a:t> </a:t>
            </a:r>
            <a:r>
              <a:rPr lang="es-ES" dirty="0" err="1" smtClean="0"/>
              <a:t>talde</a:t>
            </a:r>
            <a:r>
              <a:rPr lang="es-ES" dirty="0" smtClean="0"/>
              <a:t> </a:t>
            </a:r>
            <a:r>
              <a:rPr lang="es-ES" dirty="0" err="1" smtClean="0"/>
              <a:t>eragilea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Komunitate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energetikoaren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sorrera</a:t>
            </a:r>
            <a:endParaRPr lang="es-E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Erronkak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4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230" y="-24"/>
            <a:ext cx="3357554" cy="685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WhatsApp Image 2020-10-08 at 22.55.03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36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WhatsApp Image 2020-10-15 at 21.09.53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65" y="142852"/>
            <a:ext cx="8811191" cy="6608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AURKIBIDEA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Gares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udal</a:t>
            </a:r>
            <a:r>
              <a:rPr lang="es-ES" dirty="0" smtClean="0"/>
              <a:t> </a:t>
            </a:r>
            <a:r>
              <a:rPr lang="es-ES" dirty="0" err="1" smtClean="0"/>
              <a:t>plangintza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GaresEnergia</a:t>
            </a:r>
            <a:r>
              <a:rPr lang="es-ES" dirty="0" smtClean="0"/>
              <a:t> </a:t>
            </a:r>
            <a:r>
              <a:rPr lang="es-ES" dirty="0" err="1" smtClean="0"/>
              <a:t>talde</a:t>
            </a:r>
            <a:r>
              <a:rPr lang="es-ES" dirty="0" smtClean="0"/>
              <a:t> </a:t>
            </a:r>
            <a:r>
              <a:rPr lang="es-ES" dirty="0" err="1" smtClean="0"/>
              <a:t>eragilea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Komunitate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energetikoaren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sorrera</a:t>
            </a:r>
            <a:endParaRPr lang="es-E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>
                <a:sym typeface="Wingdings" pitchFamily="2" charset="2"/>
              </a:rPr>
              <a:t>Erronkak</a:t>
            </a:r>
            <a:endParaRPr lang="es-ES" b="1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Erronkak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4390" y="1428736"/>
            <a:ext cx="7972452" cy="44291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s-ES" dirty="0"/>
              <a:t>Aquellas experiencias que </a:t>
            </a:r>
            <a:r>
              <a:rPr lang="es-ES" dirty="0" smtClean="0"/>
              <a:t>puedan </a:t>
            </a:r>
            <a:r>
              <a:rPr lang="es-ES" dirty="0"/>
              <a:t>considerarse </a:t>
            </a:r>
            <a:r>
              <a:rPr lang="es-ES" dirty="0" smtClean="0"/>
              <a:t>CE contarán con </a:t>
            </a:r>
            <a:r>
              <a:rPr lang="es-ES" dirty="0"/>
              <a:t>un </a:t>
            </a:r>
            <a:r>
              <a:rPr lang="es-ES" b="1" dirty="0"/>
              <a:t>liderazgo</a:t>
            </a:r>
            <a:r>
              <a:rPr lang="es-ES" dirty="0"/>
              <a:t> e </a:t>
            </a:r>
            <a:r>
              <a:rPr lang="es-ES" b="1" dirty="0"/>
              <a:t>impulso previo de carácter ciudadano</a:t>
            </a:r>
            <a:r>
              <a:rPr lang="es-ES" dirty="0"/>
              <a:t>. </a:t>
            </a:r>
            <a:r>
              <a:rPr lang="es-ES" dirty="0" smtClean="0"/>
              <a:t> (procesos </a:t>
            </a:r>
            <a:r>
              <a:rPr lang="es-ES" dirty="0" err="1" smtClean="0"/>
              <a:t>bottom</a:t>
            </a:r>
            <a:r>
              <a:rPr lang="es-ES" dirty="0" smtClean="0"/>
              <a:t>-up)</a:t>
            </a:r>
            <a:endParaRPr lang="es-ES" dirty="0"/>
          </a:p>
          <a:p>
            <a:pPr>
              <a:lnSpc>
                <a:spcPct val="170000"/>
              </a:lnSpc>
            </a:pPr>
            <a:r>
              <a:rPr lang="es-ES" dirty="0"/>
              <a:t>Estas iniciativas, posteriormente </a:t>
            </a:r>
            <a:r>
              <a:rPr lang="es-ES" dirty="0" smtClean="0"/>
              <a:t>contarán con </a:t>
            </a:r>
            <a:r>
              <a:rPr lang="es-ES" b="1" dirty="0"/>
              <a:t>un fuerte apoyo e implicación institucional </a:t>
            </a:r>
            <a:r>
              <a:rPr lang="es-ES" dirty="0"/>
              <a:t>para su consolidación. </a:t>
            </a:r>
          </a:p>
          <a:p>
            <a:pPr>
              <a:lnSpc>
                <a:spcPct val="170000"/>
              </a:lnSpc>
            </a:pPr>
            <a:r>
              <a:rPr lang="es-ES" b="1" dirty="0"/>
              <a:t>La misma comunidad analizará sus necesidades y decidirá qué proyectos poner en marcha</a:t>
            </a:r>
            <a:r>
              <a:rPr lang="es-ES" dirty="0"/>
              <a:t>. siendo, por tanto, la ciudadanía, en un marco participativo, la que liderará los proyectos de energías </a:t>
            </a:r>
            <a:r>
              <a:rPr lang="es-ES" dirty="0" smtClean="0"/>
              <a:t>renovables, movilidad, ahorro y uso eficiente de la energía,….</a:t>
            </a:r>
          </a:p>
          <a:p>
            <a:pPr>
              <a:lnSpc>
                <a:spcPct val="170000"/>
              </a:lnSpc>
            </a:pPr>
            <a:r>
              <a:rPr lang="es-ES" dirty="0" smtClean="0"/>
              <a:t>Búsqueda de </a:t>
            </a:r>
            <a:r>
              <a:rPr lang="es-ES" b="1" dirty="0" smtClean="0"/>
              <a:t>formulas y fuentes de financiación </a:t>
            </a:r>
            <a:r>
              <a:rPr lang="es-ES" dirty="0" smtClean="0"/>
              <a:t>que faciliten este tipo de actuaciones colectivas a administraciones publicas y agentes locales.</a:t>
            </a:r>
          </a:p>
          <a:p>
            <a:pPr>
              <a:lnSpc>
                <a:spcPct val="170000"/>
              </a:lnSpc>
            </a:pPr>
            <a:r>
              <a:rPr lang="es-ES" b="1" dirty="0" smtClean="0"/>
              <a:t>Marcos normativos facilitadores a nivel estatal, regional  y local </a:t>
            </a:r>
            <a:r>
              <a:rPr lang="es-ES" dirty="0" smtClean="0"/>
              <a:t>para impulsar el protagonismo que nos merecemos las personas e iniciativas colectivas ciudadanas.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spcBef>
                <a:spcPts val="0"/>
              </a:spcBef>
            </a:pPr>
            <a:r>
              <a:rPr lang="es-ES" b="1" dirty="0">
                <a:solidFill>
                  <a:prstClr val="black"/>
                </a:solidFill>
              </a:rPr>
              <a:t/>
            </a:r>
            <a:br>
              <a:rPr lang="es-ES" b="1" dirty="0">
                <a:solidFill>
                  <a:prstClr val="black"/>
                </a:solidFill>
              </a:rPr>
            </a:br>
            <a:r>
              <a:rPr lang="es-ES" dirty="0">
                <a:solidFill>
                  <a:prstClr val="black"/>
                </a:solidFill>
              </a:rPr>
              <a:t>ESKERRIK </a:t>
            </a:r>
            <a:r>
              <a:rPr lang="es-ES" dirty="0" smtClean="0">
                <a:solidFill>
                  <a:prstClr val="black"/>
                </a:solidFill>
              </a:rPr>
              <a:t>ASKO</a:t>
            </a:r>
            <a:r>
              <a:rPr lang="es-ES" b="1" dirty="0">
                <a:solidFill>
                  <a:prstClr val="black"/>
                </a:solidFill>
              </a:rPr>
              <a:t/>
            </a:r>
            <a:br>
              <a:rPr lang="es-ES" b="1" dirty="0">
                <a:solidFill>
                  <a:prstClr val="black"/>
                </a:solidFill>
              </a:rPr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95162" y="5346672"/>
            <a:ext cx="604867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es-ES" sz="2100" b="1" dirty="0">
              <a:solidFill>
                <a:prstClr val="white">
                  <a:lumMod val="50000"/>
                </a:prstClr>
              </a:solidFill>
              <a:hlinkClick r:id="rId2"/>
            </a:endParaRPr>
          </a:p>
          <a:p>
            <a:pPr lvl="0" algn="ctr">
              <a:spcBef>
                <a:spcPct val="20000"/>
              </a:spcBef>
            </a:pPr>
            <a:r>
              <a:rPr lang="es-ES" b="1" dirty="0">
                <a:solidFill>
                  <a:prstClr val="black">
                    <a:tint val="75000"/>
                  </a:prstClr>
                </a:solidFill>
                <a:hlinkClick r:id="rId3"/>
              </a:rPr>
              <a:t>garesenergia@gmail.com</a:t>
            </a:r>
            <a:endParaRPr lang="es-ES" b="1" dirty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s-ES" b="1" dirty="0">
                <a:solidFill>
                  <a:prstClr val="black">
                    <a:tint val="75000"/>
                  </a:prstClr>
                </a:solidFill>
                <a:hlinkClick r:id="rId4"/>
              </a:rPr>
              <a:t>alcaldia@puentelareina-gares.es</a:t>
            </a:r>
            <a:endParaRPr lang="es-E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28601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s-ES" sz="2200" b="1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2200" b="1" dirty="0" smtClean="0">
                <a:solidFill>
                  <a:prstClr val="black"/>
                </a:solidFill>
              </a:rPr>
              <a:t>Azkar </a:t>
            </a:r>
            <a:r>
              <a:rPr lang="es-ES" sz="2200" b="1" dirty="0" err="1" smtClean="0">
                <a:solidFill>
                  <a:prstClr val="black"/>
                </a:solidFill>
              </a:rPr>
              <a:t>joan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nahi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baduzu</a:t>
            </a:r>
            <a:r>
              <a:rPr lang="es-ES" sz="2200" b="1" dirty="0" smtClean="0">
                <a:solidFill>
                  <a:prstClr val="black"/>
                </a:solidFill>
              </a:rPr>
              <a:t>, </a:t>
            </a:r>
            <a:r>
              <a:rPr lang="es-ES" sz="2200" b="1" dirty="0" err="1" smtClean="0">
                <a:solidFill>
                  <a:prstClr val="black"/>
                </a:solidFill>
              </a:rPr>
              <a:t>ibili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bakarrik</a:t>
            </a:r>
            <a:r>
              <a:rPr lang="es-ES" sz="2200" b="1" dirty="0" smtClean="0">
                <a:solidFill>
                  <a:prstClr val="black"/>
                </a:solidFill>
              </a:rPr>
              <a:t>. </a:t>
            </a:r>
            <a:r>
              <a:rPr lang="es-ES" sz="2200" b="1" dirty="0" err="1" smtClean="0">
                <a:solidFill>
                  <a:prstClr val="black"/>
                </a:solidFill>
              </a:rPr>
              <a:t>Aldiz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urrutira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iritsi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nahi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baduzu</a:t>
            </a:r>
            <a:r>
              <a:rPr lang="es-ES" sz="2200" b="1" dirty="0" smtClean="0">
                <a:solidFill>
                  <a:prstClr val="black"/>
                </a:solidFill>
              </a:rPr>
              <a:t>, </a:t>
            </a:r>
            <a:r>
              <a:rPr lang="es-ES" sz="2200" b="1" dirty="0" err="1" smtClean="0">
                <a:solidFill>
                  <a:prstClr val="black"/>
                </a:solidFill>
              </a:rPr>
              <a:t>bidea</a:t>
            </a:r>
            <a:r>
              <a:rPr lang="es-ES" sz="2200" b="1" dirty="0" smtClean="0">
                <a:solidFill>
                  <a:prstClr val="black"/>
                </a:solidFill>
              </a:rPr>
              <a:t> </a:t>
            </a:r>
            <a:r>
              <a:rPr lang="es-ES" sz="2200" b="1" dirty="0" err="1" smtClean="0">
                <a:solidFill>
                  <a:prstClr val="black"/>
                </a:solidFill>
              </a:rPr>
              <a:t>elkarbanatu</a:t>
            </a:r>
            <a:r>
              <a:rPr lang="es-ES" sz="2200" b="1" dirty="0" smtClean="0">
                <a:solidFill>
                  <a:prstClr val="black"/>
                </a:solidFill>
              </a:rPr>
              <a:t>.</a:t>
            </a:r>
            <a:endParaRPr lang="es-E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2200" dirty="0" err="1" smtClean="0">
                <a:solidFill>
                  <a:prstClr val="black"/>
                </a:solidFill>
              </a:rPr>
              <a:t>Afrikako</a:t>
            </a:r>
            <a:r>
              <a:rPr lang="es-ES" sz="2200" dirty="0" smtClean="0">
                <a:solidFill>
                  <a:prstClr val="black"/>
                </a:solidFill>
              </a:rPr>
              <a:t> </a:t>
            </a:r>
            <a:r>
              <a:rPr lang="es-ES" sz="2200" dirty="0" err="1">
                <a:solidFill>
                  <a:prstClr val="black"/>
                </a:solidFill>
              </a:rPr>
              <a:t>esaera</a:t>
            </a:r>
            <a:r>
              <a:rPr lang="es-ES" sz="2200" dirty="0">
                <a:solidFill>
                  <a:prstClr val="black"/>
                </a:solidFill>
              </a:rPr>
              <a:t>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82" y="2475961"/>
            <a:ext cx="2333626" cy="331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69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Kokapen</a:t>
            </a:r>
            <a:r>
              <a:rPr lang="es-ES" dirty="0" smtClean="0"/>
              <a:t> </a:t>
            </a:r>
            <a:r>
              <a:rPr lang="es-ES" dirty="0" err="1" smtClean="0"/>
              <a:t>Ideologikoa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Trantsizio</a:t>
            </a:r>
            <a:r>
              <a:rPr lang="es-ES" dirty="0" smtClean="0"/>
              <a:t> </a:t>
            </a:r>
            <a:r>
              <a:rPr lang="es-ES" dirty="0" err="1" smtClean="0"/>
              <a:t>energetikoaren</a:t>
            </a:r>
            <a:r>
              <a:rPr lang="es-ES" dirty="0" smtClean="0"/>
              <a:t> </a:t>
            </a:r>
            <a:r>
              <a:rPr lang="es-ES" dirty="0" err="1" smtClean="0"/>
              <a:t>lehia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berriztagarrien</a:t>
            </a:r>
            <a:r>
              <a:rPr lang="es-ES" dirty="0" smtClean="0"/>
              <a:t> </a:t>
            </a:r>
            <a:r>
              <a:rPr lang="es-ES" dirty="0" err="1" smtClean="0"/>
              <a:t>jasangarritasuna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Kontsumo</a:t>
            </a:r>
            <a:r>
              <a:rPr lang="es-ES" dirty="0" smtClean="0"/>
              <a:t> </a:t>
            </a:r>
            <a:r>
              <a:rPr lang="es-ES" dirty="0" err="1" smtClean="0"/>
              <a:t>eredua</a:t>
            </a:r>
            <a:r>
              <a:rPr lang="es-ES" dirty="0" smtClean="0"/>
              <a:t> eta </a:t>
            </a:r>
            <a:r>
              <a:rPr lang="es-ES" dirty="0" err="1" smtClean="0"/>
              <a:t>kontsumo</a:t>
            </a:r>
            <a:r>
              <a:rPr lang="es-ES" dirty="0" smtClean="0"/>
              <a:t> </a:t>
            </a:r>
            <a:r>
              <a:rPr lang="es-ES" dirty="0" err="1" smtClean="0"/>
              <a:t>energetikoa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Zer</a:t>
            </a:r>
            <a:r>
              <a:rPr lang="es-ES" dirty="0" smtClean="0"/>
              <a:t> da </a:t>
            </a:r>
            <a:r>
              <a:rPr lang="es-ES" dirty="0" err="1" smtClean="0"/>
              <a:t>trantsizio</a:t>
            </a:r>
            <a:r>
              <a:rPr lang="es-ES" dirty="0" smtClean="0"/>
              <a:t> </a:t>
            </a:r>
            <a:r>
              <a:rPr lang="es-ES" dirty="0" err="1" smtClean="0"/>
              <a:t>energetikoa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Trantsizio</a:t>
            </a:r>
            <a:r>
              <a:rPr lang="es-ES" dirty="0" smtClean="0"/>
              <a:t> </a:t>
            </a:r>
            <a:r>
              <a:rPr lang="es-ES" dirty="0" err="1" smtClean="0"/>
              <a:t>Energetikoaren</a:t>
            </a:r>
            <a:r>
              <a:rPr lang="es-ES" dirty="0" smtClean="0"/>
              <a:t> </a:t>
            </a:r>
            <a:r>
              <a:rPr lang="es-ES" dirty="0" err="1" smtClean="0"/>
              <a:t>Lehia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05" y="3356992"/>
            <a:ext cx="3789812" cy="211683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3664"/>
            <a:ext cx="3160779" cy="23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Berriztagarrien</a:t>
            </a:r>
            <a:r>
              <a:rPr lang="es-ES" dirty="0" smtClean="0"/>
              <a:t> </a:t>
            </a:r>
            <a:r>
              <a:rPr lang="es-ES" dirty="0" err="1" smtClean="0"/>
              <a:t>Jasangarritasuna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77" y="1556792"/>
            <a:ext cx="5984846" cy="3816424"/>
          </a:xfrm>
        </p:spPr>
      </p:pic>
    </p:spTree>
    <p:extLst>
      <p:ext uri="{BB962C8B-B14F-4D97-AF65-F5344CB8AC3E}">
        <p14:creationId xmlns:p14="http://schemas.microsoft.com/office/powerpoint/2010/main" val="41593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Kontsumo</a:t>
            </a:r>
            <a:r>
              <a:rPr lang="es-ES" dirty="0" smtClean="0"/>
              <a:t> </a:t>
            </a:r>
            <a:r>
              <a:rPr lang="es-ES" dirty="0" err="1" smtClean="0"/>
              <a:t>eredua</a:t>
            </a:r>
            <a:r>
              <a:rPr lang="es-ES" dirty="0" smtClean="0"/>
              <a:t> eta </a:t>
            </a:r>
            <a:r>
              <a:rPr lang="es-ES" dirty="0" err="1" smtClean="0"/>
              <a:t>ohiturak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41131"/>
            <a:ext cx="4835797" cy="3091636"/>
          </a:xfrm>
        </p:spPr>
      </p:pic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72816"/>
            <a:ext cx="3583688" cy="38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Zer</a:t>
            </a:r>
            <a:r>
              <a:rPr lang="es-ES" dirty="0" smtClean="0"/>
              <a:t> da </a:t>
            </a:r>
            <a:r>
              <a:rPr lang="es-ES" dirty="0" err="1" smtClean="0"/>
              <a:t>Trantsizio</a:t>
            </a:r>
            <a:r>
              <a:rPr lang="es-ES" dirty="0" smtClean="0"/>
              <a:t> </a:t>
            </a:r>
            <a:r>
              <a:rPr lang="es-ES" dirty="0" err="1" smtClean="0"/>
              <a:t>energetikoa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920136" y="1556792"/>
            <a:ext cx="8229600" cy="4525963"/>
          </a:xfrm>
        </p:spPr>
        <p:txBody>
          <a:bodyPr/>
          <a:lstStyle/>
          <a:p>
            <a:r>
              <a:rPr lang="es-ES" dirty="0" err="1" smtClean="0"/>
              <a:t>Gertutasuneko</a:t>
            </a:r>
            <a:r>
              <a:rPr lang="es-ES" dirty="0" smtClean="0"/>
              <a:t> </a:t>
            </a:r>
            <a:r>
              <a:rPr lang="es-ES" dirty="0" err="1" smtClean="0"/>
              <a:t>autokontsumoa</a:t>
            </a:r>
            <a:endParaRPr lang="es-ES" dirty="0" smtClean="0"/>
          </a:p>
          <a:p>
            <a:r>
              <a:rPr lang="es-ES" dirty="0" err="1" smtClean="0"/>
              <a:t>Burujabetza</a:t>
            </a:r>
            <a:r>
              <a:rPr lang="es-ES" dirty="0" smtClean="0"/>
              <a:t>, </a:t>
            </a:r>
            <a:r>
              <a:rPr lang="es-ES" dirty="0" err="1" smtClean="0"/>
              <a:t>erabakiak</a:t>
            </a:r>
            <a:r>
              <a:rPr lang="es-ES" dirty="0" smtClean="0"/>
              <a:t> </a:t>
            </a:r>
            <a:r>
              <a:rPr lang="es-ES" dirty="0" err="1" smtClean="0"/>
              <a:t>hartzeko</a:t>
            </a:r>
            <a:r>
              <a:rPr lang="es-ES" dirty="0" smtClean="0"/>
              <a:t> </a:t>
            </a:r>
            <a:r>
              <a:rPr lang="es-ES" dirty="0" err="1" smtClean="0"/>
              <a:t>aukera</a:t>
            </a:r>
            <a:endParaRPr lang="es-ES" dirty="0" smtClean="0"/>
          </a:p>
          <a:p>
            <a:r>
              <a:rPr lang="es-ES" dirty="0" err="1" smtClean="0"/>
              <a:t>Gizartearen</a:t>
            </a:r>
            <a:r>
              <a:rPr lang="es-ES" dirty="0" smtClean="0"/>
              <a:t> </a:t>
            </a:r>
            <a:r>
              <a:rPr lang="es-ES" dirty="0" err="1" smtClean="0"/>
              <a:t>ahalduntzea</a:t>
            </a:r>
            <a:endParaRPr lang="es-ES" dirty="0" smtClean="0"/>
          </a:p>
          <a:p>
            <a:r>
              <a:rPr lang="es-ES" dirty="0" err="1" smtClean="0"/>
              <a:t>Kudeaketa</a:t>
            </a:r>
            <a:r>
              <a:rPr lang="es-ES" dirty="0" smtClean="0"/>
              <a:t>/</a:t>
            </a:r>
            <a:r>
              <a:rPr lang="es-ES" smtClean="0"/>
              <a:t>Jabego </a:t>
            </a:r>
            <a:r>
              <a:rPr lang="es-ES" dirty="0" err="1" smtClean="0"/>
              <a:t>publiko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herritarra</a:t>
            </a:r>
            <a:endParaRPr lang="es-ES" dirty="0" smtClean="0"/>
          </a:p>
          <a:p>
            <a:r>
              <a:rPr lang="es-ES" dirty="0" err="1" smtClean="0"/>
              <a:t>Helburu</a:t>
            </a:r>
            <a:r>
              <a:rPr lang="es-ES" dirty="0" smtClean="0"/>
              <a:t> </a:t>
            </a:r>
            <a:r>
              <a:rPr lang="es-ES" dirty="0" err="1" smtClean="0"/>
              <a:t>soziala</a:t>
            </a:r>
            <a:r>
              <a:rPr lang="es-ES" dirty="0" smtClean="0"/>
              <a:t> </a:t>
            </a:r>
            <a:r>
              <a:rPr lang="es-ES" dirty="0" err="1" smtClean="0"/>
              <a:t>ekonomikoaren</a:t>
            </a:r>
            <a:r>
              <a:rPr lang="es-ES" dirty="0" smtClean="0"/>
              <a:t> </a:t>
            </a:r>
            <a:r>
              <a:rPr lang="es-ES" dirty="0" err="1" smtClean="0"/>
              <a:t>gainetik</a:t>
            </a:r>
            <a:endParaRPr lang="es-ES" dirty="0" smtClean="0"/>
          </a:p>
          <a:p>
            <a:r>
              <a:rPr lang="es-ES" dirty="0" err="1" smtClean="0"/>
              <a:t>Kontsumo</a:t>
            </a:r>
            <a:r>
              <a:rPr lang="es-ES" dirty="0" smtClean="0"/>
              <a:t> eta </a:t>
            </a:r>
            <a:r>
              <a:rPr lang="es-ES" dirty="0" err="1" smtClean="0"/>
              <a:t>ohitura</a:t>
            </a:r>
            <a:r>
              <a:rPr lang="es-ES" dirty="0" smtClean="0"/>
              <a:t> </a:t>
            </a:r>
            <a:r>
              <a:rPr lang="es-ES" dirty="0" err="1" smtClean="0"/>
              <a:t>aldaketak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AURKIBIDEA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Kokapen</a:t>
            </a:r>
            <a:r>
              <a:rPr lang="es-ES" dirty="0" smtClean="0"/>
              <a:t> </a:t>
            </a:r>
            <a:r>
              <a:rPr lang="es-ES" dirty="0" err="1" smtClean="0"/>
              <a:t>ideologikoa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Gares </a:t>
            </a:r>
            <a:r>
              <a:rPr lang="es-ES" b="1" dirty="0" err="1" smtClean="0"/>
              <a:t>Energia</a:t>
            </a:r>
            <a:r>
              <a:rPr lang="es-ES" b="1" dirty="0" smtClean="0"/>
              <a:t> </a:t>
            </a:r>
            <a:r>
              <a:rPr lang="es-ES" b="1" dirty="0" err="1" smtClean="0"/>
              <a:t>udal</a:t>
            </a:r>
            <a:r>
              <a:rPr lang="es-ES" b="1" dirty="0" smtClean="0"/>
              <a:t> </a:t>
            </a:r>
            <a:r>
              <a:rPr lang="es-ES" b="1" dirty="0" err="1" smtClean="0"/>
              <a:t>plangintza</a:t>
            </a:r>
            <a:endParaRPr lang="es-ES" b="1" dirty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GaresEnergia</a:t>
            </a:r>
            <a:r>
              <a:rPr lang="es-ES" dirty="0" smtClean="0"/>
              <a:t> </a:t>
            </a:r>
            <a:r>
              <a:rPr lang="es-ES" dirty="0" err="1" smtClean="0"/>
              <a:t>talde</a:t>
            </a:r>
            <a:r>
              <a:rPr lang="es-ES" dirty="0" smtClean="0"/>
              <a:t> </a:t>
            </a:r>
            <a:r>
              <a:rPr lang="es-ES" dirty="0" err="1" smtClean="0"/>
              <a:t>eragilea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Komunitate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energetikoaren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sorrera</a:t>
            </a:r>
            <a:endParaRPr lang="es-ES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>
                <a:sym typeface="Wingdings" pitchFamily="2" charset="2"/>
              </a:rPr>
              <a:t>Erronkak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7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428</Words>
  <Application>Microsoft Office PowerPoint</Application>
  <PresentationFormat>Presentación en pantalla (4:3)</PresentationFormat>
  <Paragraphs>92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Ger4ronL Cond</vt:lpstr>
      <vt:lpstr>Wingdings</vt:lpstr>
      <vt:lpstr>Tema de Office</vt:lpstr>
      <vt:lpstr>ENERGIA-KOMUNITATEA ITSASONDON?</vt:lpstr>
      <vt:lpstr>Puente la Reina-Gares (Nafarroa)</vt:lpstr>
      <vt:lpstr>AURKIBIDEA</vt:lpstr>
      <vt:lpstr>Kokapen Ideologikoa</vt:lpstr>
      <vt:lpstr>Trantsizio Energetikoaren Lehia</vt:lpstr>
      <vt:lpstr>Energia Berriztagarrien Jasangarritasuna</vt:lpstr>
      <vt:lpstr>Kontsumo eredua eta ohiturak</vt:lpstr>
      <vt:lpstr>Zer da Trantsizio energetikoa?</vt:lpstr>
      <vt:lpstr>AURKIBIDEA</vt:lpstr>
      <vt:lpstr>Gares Energia Udal Plangintza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Udal plangintzatik herri plangintzara</vt:lpstr>
      <vt:lpstr>AURKIBIDEA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AURKIBIDEA</vt:lpstr>
      <vt:lpstr>Tercera fase  creación CE</vt:lpstr>
      <vt:lpstr>Tercera fase  creación CE</vt:lpstr>
      <vt:lpstr>Equipo multidisciplinar para la </vt:lpstr>
      <vt:lpstr>Presentación de PowerPoint</vt:lpstr>
      <vt:lpstr>Presentación de PowerPoint</vt:lpstr>
      <vt:lpstr>Presentación de PowerPoint</vt:lpstr>
      <vt:lpstr>AURKIBIDEA</vt:lpstr>
      <vt:lpstr>Erronkak</vt:lpstr>
      <vt:lpstr> ESKERRIK ASKO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bcpcacea</dc:creator>
  <cp:lastModifiedBy>Liburutegia2</cp:lastModifiedBy>
  <cp:revision>248</cp:revision>
  <dcterms:created xsi:type="dcterms:W3CDTF">2015-02-18T11:59:55Z</dcterms:created>
  <dcterms:modified xsi:type="dcterms:W3CDTF">2021-02-18T08:39:40Z</dcterms:modified>
</cp:coreProperties>
</file>